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Lato" panose="020B0604020202020204" charset="0"/>
      <p:regular r:id="rId7"/>
      <p:bold r:id="rId8"/>
      <p:italic r:id="rId9"/>
      <p:bold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Quicksand" panose="020B0604020202020204" charset="0"/>
      <p:regular r:id="rId15"/>
      <p:bold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Ubuntu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jRpr+9dRlun0Apu4PwX1uUdPq2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1ea7dfb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731ea7dfb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1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">
              <a:schemeClr val="dk2"/>
            </a:gs>
            <a:gs pos="47000">
              <a:schemeClr val="dk1"/>
            </a:gs>
            <a:gs pos="76000">
              <a:schemeClr val="dk1"/>
            </a:gs>
            <a:gs pos="100000">
              <a:srgbClr val="3F3F3F"/>
            </a:gs>
          </a:gsLst>
          <a:lin ang="54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89" y="186750"/>
            <a:ext cx="506012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089" y="962168"/>
            <a:ext cx="1201016" cy="2438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66A78F-0ED0-46AB-846C-E374F5BF56D7}"/>
              </a:ext>
            </a:extLst>
          </p:cNvPr>
          <p:cNvSpPr txBox="1"/>
          <p:nvPr/>
        </p:nvSpPr>
        <p:spPr>
          <a:xfrm>
            <a:off x="1693333" y="25717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MAPPA CONCETTUALE MODULO 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69" y="171301"/>
            <a:ext cx="506012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59" y="948638"/>
            <a:ext cx="1201016" cy="24386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>
            <a:off x="3493500" y="843975"/>
            <a:ext cx="2472900" cy="951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3635800" y="1057450"/>
            <a:ext cx="22149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00"/>
                </a:solidFill>
                <a:latin typeface="Quicksand"/>
                <a:ea typeface="Quicksand"/>
                <a:cs typeface="Quicksand"/>
                <a:sym typeface="Quicksand"/>
              </a:rPr>
              <a:t>Rischio d’impresa</a:t>
            </a:r>
            <a:endParaRPr sz="1800" b="1" dirty="0">
              <a:solidFill>
                <a:srgbClr val="FFF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3592525" y="3148950"/>
            <a:ext cx="2472900" cy="951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3734825" y="3362425"/>
            <a:ext cx="22149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    Rischio puro</a:t>
            </a:r>
            <a:endParaRPr sz="1800" b="1" dirty="0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451400" y="2410525"/>
            <a:ext cx="21258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4275F"/>
                </a:solidFill>
                <a:latin typeface="Quicksand"/>
                <a:ea typeface="Quicksand"/>
                <a:cs typeface="Quicksand"/>
                <a:sym typeface="Quicksand"/>
              </a:rPr>
              <a:t>assicurazione</a:t>
            </a:r>
            <a:endParaRPr sz="1800" b="1">
              <a:solidFill>
                <a:srgbClr val="04275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79" name="Google Shape;79;p1"/>
          <p:cNvCxnSpPr>
            <a:endCxn id="76" idx="2"/>
          </p:cNvCxnSpPr>
          <p:nvPr/>
        </p:nvCxnSpPr>
        <p:spPr>
          <a:xfrm>
            <a:off x="2123425" y="2637900"/>
            <a:ext cx="1469100" cy="987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"/>
          <p:cNvSpPr txBox="1"/>
          <p:nvPr/>
        </p:nvSpPr>
        <p:spPr>
          <a:xfrm>
            <a:off x="6411250" y="2043625"/>
            <a:ext cx="1921200" cy="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  <a:latin typeface="Quicksand"/>
                <a:ea typeface="Quicksand"/>
                <a:cs typeface="Quicksand"/>
                <a:sym typeface="Quicksand"/>
              </a:rPr>
              <a:t>Misure </a:t>
            </a:r>
            <a:endParaRPr b="1">
              <a:solidFill>
                <a:srgbClr val="38761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  <a:latin typeface="Quicksand"/>
                <a:ea typeface="Quicksand"/>
                <a:cs typeface="Quicksand"/>
                <a:sym typeface="Quicksand"/>
              </a:rPr>
              <a:t>preventive</a:t>
            </a:r>
            <a:endParaRPr b="1">
              <a:solidFill>
                <a:srgbClr val="38761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1" name="Google Shape;81;p1"/>
          <p:cNvCxnSpPr>
            <a:endCxn id="76" idx="0"/>
          </p:cNvCxnSpPr>
          <p:nvPr/>
        </p:nvCxnSpPr>
        <p:spPr>
          <a:xfrm rot="5400000">
            <a:off x="5959075" y="2630250"/>
            <a:ext cx="1101000" cy="888300"/>
          </a:xfrm>
          <a:prstGeom prst="curvedConnector2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"/>
          <p:cNvCxnSpPr>
            <a:stCxn id="74" idx="0"/>
          </p:cNvCxnSpPr>
          <p:nvPr/>
        </p:nvCxnSpPr>
        <p:spPr>
          <a:xfrm>
            <a:off x="5966400" y="1319925"/>
            <a:ext cx="889500" cy="928200"/>
          </a:xfrm>
          <a:prstGeom prst="curvedConnector2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"/>
          <p:cNvSpPr txBox="1"/>
          <p:nvPr/>
        </p:nvSpPr>
        <p:spPr>
          <a:xfrm>
            <a:off x="7086900" y="577075"/>
            <a:ext cx="21258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Altre misure 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(accantonamenti)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84" name="Google Shape;84;p1"/>
          <p:cNvCxnSpPr>
            <a:stCxn id="74" idx="0"/>
          </p:cNvCxnSpPr>
          <p:nvPr/>
        </p:nvCxnSpPr>
        <p:spPr>
          <a:xfrm rot="10800000" flipH="1">
            <a:off x="5966400" y="833925"/>
            <a:ext cx="1120500" cy="486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"/>
          <p:cNvCxnSpPr>
            <a:stCxn id="76" idx="0"/>
          </p:cNvCxnSpPr>
          <p:nvPr/>
        </p:nvCxnSpPr>
        <p:spPr>
          <a:xfrm rot="10800000" flipH="1">
            <a:off x="6065425" y="1154100"/>
            <a:ext cx="2133600" cy="24708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38" y="118250"/>
            <a:ext cx="8790725" cy="4818049"/>
          </a:xfrm>
          <a:prstGeom prst="rect">
            <a:avLst/>
          </a:prstGeom>
          <a:gradFill>
            <a:gsLst>
              <a:gs pos="0">
                <a:srgbClr val="3F3F3F"/>
              </a:gs>
              <a:gs pos="75000">
                <a:srgbClr val="3F3F3F"/>
              </a:gs>
              <a:gs pos="87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482" y="162725"/>
            <a:ext cx="506012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75" y="899818"/>
            <a:ext cx="1201016" cy="2438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3689175" y="736050"/>
            <a:ext cx="1405500" cy="1053900"/>
          </a:xfrm>
          <a:prstGeom prst="round1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689175" y="3565825"/>
            <a:ext cx="1503300" cy="1040700"/>
          </a:xfrm>
          <a:prstGeom prst="round1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804800" y="899825"/>
            <a:ext cx="21792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E099A"/>
                </a:solidFill>
                <a:latin typeface="Quicksand"/>
                <a:ea typeface="Quicksand"/>
                <a:cs typeface="Quicksand"/>
                <a:sym typeface="Quicksand"/>
              </a:rPr>
              <a:t>Danni </a:t>
            </a:r>
            <a:endParaRPr sz="1800" b="1">
              <a:solidFill>
                <a:srgbClr val="2E099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E099A"/>
                </a:solidFill>
                <a:latin typeface="Quicksand"/>
                <a:ea typeface="Quicksand"/>
                <a:cs typeface="Quicksand"/>
                <a:sym typeface="Quicksand"/>
              </a:rPr>
              <a:t>Diretti</a:t>
            </a:r>
            <a:endParaRPr sz="1800" b="1">
              <a:solidFill>
                <a:srgbClr val="2E099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804800" y="3698075"/>
            <a:ext cx="18681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00"/>
                </a:solidFill>
                <a:latin typeface="Quicksand"/>
                <a:ea typeface="Quicksand"/>
                <a:cs typeface="Quicksand"/>
                <a:sym typeface="Quicksand"/>
              </a:rPr>
              <a:t>Danni </a:t>
            </a:r>
            <a:endParaRPr sz="1800" b="1">
              <a:solidFill>
                <a:srgbClr val="99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00"/>
                </a:solidFill>
                <a:latin typeface="Quicksand"/>
                <a:ea typeface="Quicksand"/>
                <a:cs typeface="Quicksand"/>
                <a:sym typeface="Quicksand"/>
              </a:rPr>
              <a:t>Indiretti</a:t>
            </a:r>
            <a:endParaRPr sz="1800" b="1">
              <a:solidFill>
                <a:srgbClr val="99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447650" y="2310450"/>
            <a:ext cx="17880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Ubuntu Medium"/>
                <a:ea typeface="Ubuntu Medium"/>
                <a:cs typeface="Ubuntu Medium"/>
                <a:sym typeface="Ubuntu Medium"/>
              </a:rPr>
              <a:t>assicurazione</a:t>
            </a:r>
            <a:endParaRPr sz="1800">
              <a:solidFill>
                <a:schemeClr val="accent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cxnSp>
        <p:nvCxnSpPr>
          <p:cNvPr id="98" name="Google Shape;98;p2"/>
          <p:cNvCxnSpPr>
            <a:stCxn id="93" idx="1"/>
            <a:endCxn id="97" idx="0"/>
          </p:cNvCxnSpPr>
          <p:nvPr/>
        </p:nvCxnSpPr>
        <p:spPr>
          <a:xfrm flipH="1">
            <a:off x="2341575" y="1263000"/>
            <a:ext cx="1347600" cy="1047600"/>
          </a:xfrm>
          <a:prstGeom prst="curvedConnector2">
            <a:avLst/>
          </a:prstGeom>
          <a:noFill/>
          <a:ln w="19050" cap="flat" cmpd="sng">
            <a:solidFill>
              <a:srgbClr val="2E099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2"/>
          <p:cNvCxnSpPr>
            <a:stCxn id="94" idx="1"/>
          </p:cNvCxnSpPr>
          <p:nvPr/>
        </p:nvCxnSpPr>
        <p:spPr>
          <a:xfrm rot="10800000">
            <a:off x="2283675" y="2719675"/>
            <a:ext cx="1405500" cy="1366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45818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0" name="Google Shape;100;p2"/>
          <p:cNvSpPr txBox="1"/>
          <p:nvPr/>
        </p:nvSpPr>
        <p:spPr>
          <a:xfrm>
            <a:off x="5717225" y="2949325"/>
            <a:ext cx="19302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41B47"/>
                </a:solidFill>
                <a:latin typeface="Ubuntu Medium"/>
                <a:ea typeface="Ubuntu Medium"/>
                <a:cs typeface="Ubuntu Medium"/>
                <a:sym typeface="Ubuntu Medium"/>
              </a:rPr>
              <a:t>Misure </a:t>
            </a:r>
            <a:endParaRPr sz="1800">
              <a:solidFill>
                <a:srgbClr val="741B47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41B4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preventive</a:t>
            </a:r>
            <a:endParaRPr sz="1800">
              <a:solidFill>
                <a:srgbClr val="741B4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cxnSp>
        <p:nvCxnSpPr>
          <p:cNvPr id="101" name="Google Shape;101;p2"/>
          <p:cNvCxnSpPr>
            <a:stCxn id="95" idx="2"/>
          </p:cNvCxnSpPr>
          <p:nvPr/>
        </p:nvCxnSpPr>
        <p:spPr>
          <a:xfrm rot="-5400000" flipH="1">
            <a:off x="4892150" y="1809275"/>
            <a:ext cx="1200900" cy="1196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2"/>
          <p:cNvCxnSpPr/>
          <p:nvPr/>
        </p:nvCxnSpPr>
        <p:spPr>
          <a:xfrm rot="10800000" flipH="1">
            <a:off x="5210200" y="3600150"/>
            <a:ext cx="1005300" cy="489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741B4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3" name="Google Shape;103;p2"/>
          <p:cNvSpPr txBox="1"/>
          <p:nvPr/>
        </p:nvSpPr>
        <p:spPr>
          <a:xfrm>
            <a:off x="6900250" y="1625550"/>
            <a:ext cx="15567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Ubuntu Medium"/>
                <a:ea typeface="Ubuntu Medium"/>
                <a:cs typeface="Ubuntu Medium"/>
                <a:sym typeface="Ubuntu Medium"/>
              </a:rPr>
              <a:t>Riserve </a:t>
            </a:r>
            <a:endParaRPr sz="1800">
              <a:latin typeface="Ubuntu Medium"/>
              <a:ea typeface="Ubuntu Medium"/>
              <a:cs typeface="Ubuntu Medium"/>
              <a:sym typeface="Ubuntu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Ubuntu Medium"/>
                <a:ea typeface="Ubuntu Medium"/>
                <a:cs typeface="Ubuntu Medium"/>
                <a:sym typeface="Ubuntu Medium"/>
              </a:rPr>
              <a:t>Finanziarie</a:t>
            </a:r>
            <a:endParaRPr sz="18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>
            <a:off x="5094575" y="1234175"/>
            <a:ext cx="1832400" cy="791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2"/>
          <p:cNvCxnSpPr/>
          <p:nvPr/>
        </p:nvCxnSpPr>
        <p:spPr>
          <a:xfrm flipH="1">
            <a:off x="5183425" y="2292675"/>
            <a:ext cx="2446200" cy="1788000"/>
          </a:xfrm>
          <a:prstGeom prst="curvedConnector3">
            <a:avLst>
              <a:gd name="adj1" fmla="val 1236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731ea7dfb0_0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69" y="171301"/>
            <a:ext cx="506012" cy="6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731ea7dfb0_0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759" y="948638"/>
            <a:ext cx="1201016" cy="243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731ea7dfb0_0_163"/>
          <p:cNvSpPr/>
          <p:nvPr/>
        </p:nvSpPr>
        <p:spPr>
          <a:xfrm>
            <a:off x="693775" y="2215950"/>
            <a:ext cx="2152500" cy="7116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731ea7dfb0_0_163"/>
          <p:cNvSpPr/>
          <p:nvPr/>
        </p:nvSpPr>
        <p:spPr>
          <a:xfrm>
            <a:off x="3772625" y="2215950"/>
            <a:ext cx="2152500" cy="7116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731ea7dfb0_0_163"/>
          <p:cNvSpPr/>
          <p:nvPr/>
        </p:nvSpPr>
        <p:spPr>
          <a:xfrm>
            <a:off x="6637975" y="2215950"/>
            <a:ext cx="2152500" cy="7116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31ea7dfb0_0_163"/>
          <p:cNvSpPr txBox="1"/>
          <p:nvPr/>
        </p:nvSpPr>
        <p:spPr>
          <a:xfrm>
            <a:off x="816100" y="2345975"/>
            <a:ext cx="19125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r>
              <a:rPr lang="en">
                <a:solidFill>
                  <a:srgbClr val="4C1130"/>
                </a:solidFill>
                <a:latin typeface="Ubuntu Medium"/>
                <a:ea typeface="Ubuntu Medium"/>
                <a:cs typeface="Ubuntu Medium"/>
                <a:sym typeface="Ubuntu Medium"/>
              </a:rPr>
              <a:t>Misure preventive</a:t>
            </a:r>
            <a:endParaRPr>
              <a:solidFill>
                <a:srgbClr val="4C1130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16" name="Google Shape;116;g731ea7dfb0_0_163"/>
          <p:cNvSpPr txBox="1"/>
          <p:nvPr/>
        </p:nvSpPr>
        <p:spPr>
          <a:xfrm>
            <a:off x="3849275" y="2354925"/>
            <a:ext cx="1992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buntu Medium"/>
                <a:ea typeface="Ubuntu Medium"/>
                <a:cs typeface="Ubuntu Medium"/>
                <a:sym typeface="Ubuntu Medium"/>
              </a:rPr>
              <a:t>      </a:t>
            </a:r>
            <a:r>
              <a:rPr lang="en" dirty="0">
                <a:solidFill>
                  <a:srgbClr val="1B0164"/>
                </a:solidFill>
                <a:latin typeface="Ubuntu Medium"/>
                <a:ea typeface="Ubuntu Medium"/>
                <a:cs typeface="Ubuntu Medium"/>
                <a:sym typeface="Ubuntu Medium"/>
              </a:rPr>
              <a:t>assicurazione</a:t>
            </a:r>
            <a:endParaRPr dirty="0">
              <a:solidFill>
                <a:srgbClr val="1B0164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17" name="Google Shape;117;g731ea7dfb0_0_163"/>
          <p:cNvSpPr txBox="1"/>
          <p:nvPr/>
        </p:nvSpPr>
        <p:spPr>
          <a:xfrm>
            <a:off x="6704550" y="2346050"/>
            <a:ext cx="20013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      accantonamenti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18" name="Google Shape;118;g731ea7dfb0_0_163"/>
          <p:cNvSpPr txBox="1"/>
          <p:nvPr/>
        </p:nvSpPr>
        <p:spPr>
          <a:xfrm>
            <a:off x="807225" y="1192500"/>
            <a:ext cx="19926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Prevenzione: il danno viene evitato, non rimediato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731ea7dfb0_0_163"/>
          <p:cNvSpPr/>
          <p:nvPr/>
        </p:nvSpPr>
        <p:spPr>
          <a:xfrm>
            <a:off x="807225" y="1234175"/>
            <a:ext cx="1876800" cy="65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731ea7dfb0_0_163"/>
          <p:cNvSpPr txBox="1"/>
          <p:nvPr/>
        </p:nvSpPr>
        <p:spPr>
          <a:xfrm>
            <a:off x="3815075" y="671575"/>
            <a:ext cx="2129100" cy="8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Montserrat"/>
                <a:ea typeface="Montserrat"/>
                <a:cs typeface="Montserrat"/>
                <a:sym typeface="Montserrat"/>
              </a:rPr>
              <a:t>Mutualizzazione dei costi: non si paga il danno, ma la propria quota di rischio </a:t>
            </a:r>
            <a:endParaRPr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g731ea7dfb0_0_163"/>
          <p:cNvSpPr/>
          <p:nvPr/>
        </p:nvSpPr>
        <p:spPr>
          <a:xfrm>
            <a:off x="3716825" y="666363"/>
            <a:ext cx="2226900" cy="71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731ea7dfb0_0_163"/>
          <p:cNvSpPr txBox="1"/>
          <p:nvPr/>
        </p:nvSpPr>
        <p:spPr>
          <a:xfrm>
            <a:off x="6660100" y="724950"/>
            <a:ext cx="20457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Liquidità: la riserva di denaro rimane comunque disponibile per far fronte ad altre necessità impreviste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731ea7dfb0_0_163"/>
          <p:cNvSpPr/>
          <p:nvPr/>
        </p:nvSpPr>
        <p:spPr>
          <a:xfrm>
            <a:off x="6597825" y="780525"/>
            <a:ext cx="1956900" cy="1067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31ea7dfb0_0_163"/>
          <p:cNvSpPr txBox="1"/>
          <p:nvPr/>
        </p:nvSpPr>
        <p:spPr>
          <a:xfrm>
            <a:off x="3818375" y="3403500"/>
            <a:ext cx="21291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danno si verifica</a:t>
            </a: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731ea7dfb0_0_163"/>
          <p:cNvSpPr txBox="1"/>
          <p:nvPr/>
        </p:nvSpPr>
        <p:spPr>
          <a:xfrm>
            <a:off x="693775" y="3556950"/>
            <a:ext cx="19926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Costo interamente a carico dell’impresa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731ea7dfb0_0_163"/>
          <p:cNvSpPr/>
          <p:nvPr/>
        </p:nvSpPr>
        <p:spPr>
          <a:xfrm>
            <a:off x="693775" y="3556950"/>
            <a:ext cx="1876800" cy="65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31ea7dfb0_0_163"/>
          <p:cNvSpPr/>
          <p:nvPr/>
        </p:nvSpPr>
        <p:spPr>
          <a:xfrm>
            <a:off x="3735425" y="3172250"/>
            <a:ext cx="2226900" cy="71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g731ea7dfb0_0_163"/>
          <p:cNvCxnSpPr>
            <a:stCxn id="112" idx="3"/>
            <a:endCxn id="126" idx="3"/>
          </p:cNvCxnSpPr>
          <p:nvPr/>
        </p:nvCxnSpPr>
        <p:spPr>
          <a:xfrm flipH="1">
            <a:off x="2570575" y="2571750"/>
            <a:ext cx="275700" cy="1314600"/>
          </a:xfrm>
          <a:prstGeom prst="curvedConnector3">
            <a:avLst>
              <a:gd name="adj1" fmla="val -86371"/>
            </a:avLst>
          </a:prstGeom>
          <a:noFill/>
          <a:ln w="19050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g731ea7dfb0_0_163"/>
          <p:cNvCxnSpPr>
            <a:stCxn id="112" idx="1"/>
            <a:endCxn id="119" idx="1"/>
          </p:cNvCxnSpPr>
          <p:nvPr/>
        </p:nvCxnSpPr>
        <p:spPr>
          <a:xfrm rot="10800000" flipH="1">
            <a:off x="693775" y="1563450"/>
            <a:ext cx="113400" cy="1008300"/>
          </a:xfrm>
          <a:prstGeom prst="curvedConnector3">
            <a:avLst>
              <a:gd name="adj1" fmla="val -209987"/>
            </a:avLst>
          </a:prstGeom>
          <a:noFill/>
          <a:ln w="19050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g731ea7dfb0_0_163"/>
          <p:cNvCxnSpPr>
            <a:stCxn id="113" idx="3"/>
            <a:endCxn id="127" idx="3"/>
          </p:cNvCxnSpPr>
          <p:nvPr/>
        </p:nvCxnSpPr>
        <p:spPr>
          <a:xfrm>
            <a:off x="5925125" y="2571750"/>
            <a:ext cx="37200" cy="956400"/>
          </a:xfrm>
          <a:prstGeom prst="curvedConnector3">
            <a:avLst>
              <a:gd name="adj1" fmla="val 740121"/>
            </a:avLst>
          </a:prstGeom>
          <a:noFill/>
          <a:ln w="19050" cap="flat" cmpd="sng">
            <a:solidFill>
              <a:srgbClr val="2E099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g731ea7dfb0_0_163"/>
          <p:cNvCxnSpPr>
            <a:stCxn id="113" idx="1"/>
            <a:endCxn id="121" idx="1"/>
          </p:cNvCxnSpPr>
          <p:nvPr/>
        </p:nvCxnSpPr>
        <p:spPr>
          <a:xfrm rot="10800000">
            <a:off x="3716825" y="1022164"/>
            <a:ext cx="55800" cy="1549587"/>
          </a:xfrm>
          <a:prstGeom prst="curvedConnector3">
            <a:avLst>
              <a:gd name="adj1" fmla="val 509677"/>
            </a:avLst>
          </a:prstGeom>
          <a:noFill/>
          <a:ln w="19050" cap="flat" cmpd="sng">
            <a:solidFill>
              <a:srgbClr val="1B01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g731ea7dfb0_0_163"/>
          <p:cNvCxnSpPr>
            <a:stCxn id="123" idx="3"/>
            <a:endCxn id="114" idx="3"/>
          </p:cNvCxnSpPr>
          <p:nvPr/>
        </p:nvCxnSpPr>
        <p:spPr>
          <a:xfrm>
            <a:off x="8554725" y="1314225"/>
            <a:ext cx="235800" cy="1257600"/>
          </a:xfrm>
          <a:prstGeom prst="curvedConnector3">
            <a:avLst>
              <a:gd name="adj1" fmla="val 20096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g731ea7dfb0_0_163"/>
          <p:cNvCxnSpPr>
            <a:stCxn id="127" idx="3"/>
            <a:endCxn id="114" idx="2"/>
          </p:cNvCxnSpPr>
          <p:nvPr/>
        </p:nvCxnSpPr>
        <p:spPr>
          <a:xfrm rot="10800000" flipH="1">
            <a:off x="5962325" y="2927450"/>
            <a:ext cx="1752000" cy="6006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g731ea7dfb0_0_163"/>
          <p:cNvCxnSpPr>
            <a:stCxn id="114" idx="2"/>
            <a:endCxn id="126" idx="2"/>
          </p:cNvCxnSpPr>
          <p:nvPr/>
        </p:nvCxnSpPr>
        <p:spPr>
          <a:xfrm rot="5400000">
            <a:off x="4029175" y="530400"/>
            <a:ext cx="1287900" cy="6082200"/>
          </a:xfrm>
          <a:prstGeom prst="curvedConnector3">
            <a:avLst>
              <a:gd name="adj1" fmla="val 11848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g731ea7dfb0_0_163"/>
          <p:cNvCxnSpPr>
            <a:stCxn id="112" idx="3"/>
            <a:endCxn id="113" idx="2"/>
          </p:cNvCxnSpPr>
          <p:nvPr/>
        </p:nvCxnSpPr>
        <p:spPr>
          <a:xfrm>
            <a:off x="2846275" y="2571750"/>
            <a:ext cx="2002500" cy="355800"/>
          </a:xfrm>
          <a:prstGeom prst="curvedConnector4">
            <a:avLst>
              <a:gd name="adj1" fmla="val 23130"/>
              <a:gd name="adj2" fmla="val 166927"/>
            </a:avLst>
          </a:prstGeom>
          <a:noFill/>
          <a:ln w="19050" cap="flat" cmpd="sng">
            <a:solidFill>
              <a:srgbClr val="4C1130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6" name="Google Shape;136;g731ea7dfb0_0_163"/>
          <p:cNvCxnSpPr>
            <a:stCxn id="113" idx="0"/>
            <a:endCxn id="112" idx="3"/>
          </p:cNvCxnSpPr>
          <p:nvPr/>
        </p:nvCxnSpPr>
        <p:spPr>
          <a:xfrm rot="5400000">
            <a:off x="3669725" y="1392600"/>
            <a:ext cx="355800" cy="2002500"/>
          </a:xfrm>
          <a:prstGeom prst="curvedConnector4">
            <a:avLst>
              <a:gd name="adj1" fmla="val -66927"/>
              <a:gd name="adj2" fmla="val 76875"/>
            </a:avLst>
          </a:prstGeom>
          <a:noFill/>
          <a:ln w="19050" cap="flat" cmpd="sng">
            <a:solidFill>
              <a:srgbClr val="1B0164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7" name="Google Shape;137;g731ea7dfb0_0_163"/>
          <p:cNvCxnSpPr>
            <a:stCxn id="112" idx="3"/>
            <a:endCxn id="121" idx="1"/>
          </p:cNvCxnSpPr>
          <p:nvPr/>
        </p:nvCxnSpPr>
        <p:spPr>
          <a:xfrm flipV="1">
            <a:off x="2846275" y="1022163"/>
            <a:ext cx="870550" cy="154958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4C113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8" name="Google Shape;138;g731ea7dfb0_0_163"/>
          <p:cNvCxnSpPr>
            <a:stCxn id="119" idx="3"/>
            <a:endCxn id="113" idx="0"/>
          </p:cNvCxnSpPr>
          <p:nvPr/>
        </p:nvCxnSpPr>
        <p:spPr>
          <a:xfrm>
            <a:off x="2684025" y="1563425"/>
            <a:ext cx="2164800" cy="652500"/>
          </a:xfrm>
          <a:prstGeom prst="curvedConnector2">
            <a:avLst/>
          </a:prstGeom>
          <a:noFill/>
          <a:ln w="19050" cap="flat" cmpd="sng">
            <a:solidFill>
              <a:srgbClr val="1B0164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Presentazione su schermo (16:9)</PresentationFormat>
  <Paragraphs>25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Quicksand</vt:lpstr>
      <vt:lpstr>Montserrat</vt:lpstr>
      <vt:lpstr>Ubuntu Medium</vt:lpstr>
      <vt:lpstr>Raleway</vt:lpstr>
      <vt:lpstr>Lato</vt:lpstr>
      <vt:lpstr>Arial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Simona</cp:lastModifiedBy>
  <cp:revision>2</cp:revision>
  <dcterms:modified xsi:type="dcterms:W3CDTF">2020-04-18T08:54:48Z</dcterms:modified>
</cp:coreProperties>
</file>